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PT Sans Narrow"/>
      <p:regular r:id="rId39"/>
      <p:bold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TSansNarrow-bold.fntdata"/><Relationship Id="rId20" Type="http://schemas.openxmlformats.org/officeDocument/2006/relationships/slide" Target="slides/slide15.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7.xml"/><Relationship Id="rId44" Type="http://schemas.openxmlformats.org/officeDocument/2006/relationships/font" Target="fonts/OpenSans-boldItalic.fntdata"/><Relationship Id="rId21" Type="http://schemas.openxmlformats.org/officeDocument/2006/relationships/slide" Target="slides/slide16.xml"/><Relationship Id="rId43" Type="http://schemas.openxmlformats.org/officeDocument/2006/relationships/font" Target="fonts/OpenSans-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TSansNarrow-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7a741164d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a741164d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a70eea942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a70eea942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add snippet of tables from ODS schema in this slide.</a:t>
            </a:r>
            <a:br>
              <a:rPr lang="en"/>
            </a:br>
            <a:r>
              <a:rPr lang="en"/>
              <a:t>Kshitija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a70eea94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a70eea94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Kshitija  add (property_name_</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a70eea94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a70eea94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Kshitija: 1) one of the Data source was existing database and csv files using which we built ODS schema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a70eea9d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a70eea9d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6bdddb289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6bdddb289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a741164d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a741164d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rujuta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6bdddb289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bdddb289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a70eea9d0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a70eea9d0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a70eea942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a70eea942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Bhagyashri</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a70eea942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a70eea942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7a70eea942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7a70eea942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add this information in table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a741164d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a741164d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a70eea942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a70eea942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Bhagyashri</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7a70eea942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a70eea942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Stakeholder here we have considered id Airbnb.</a:t>
            </a:r>
            <a:endParaRPr/>
          </a:p>
          <a:p>
            <a:pPr indent="0" lvl="0" marL="0" rtl="0" algn="l">
              <a:spcBef>
                <a:spcPts val="0"/>
              </a:spcBef>
              <a:spcAft>
                <a:spcPts val="0"/>
              </a:spcAft>
              <a:buNone/>
            </a:pPr>
            <a:r>
              <a:rPr lang="en"/>
              <a:t>In the first part of the dashboard we have tried to do a …</a:t>
            </a:r>
            <a:endParaRPr/>
          </a:p>
          <a:p>
            <a:pPr indent="0" lvl="0" marL="0" rtl="0" algn="l">
              <a:spcBef>
                <a:spcPts val="0"/>
              </a:spcBef>
              <a:spcAft>
                <a:spcPts val="0"/>
              </a:spcAft>
              <a:buNone/>
            </a:pPr>
            <a:r>
              <a:rPr lang="en"/>
              <a:t>For the second part of the dashboard, we have used two sets known as holiday and non-holiday season. </a:t>
            </a:r>
            <a:endParaRPr/>
          </a:p>
          <a:p>
            <a:pPr indent="0" lvl="0" marL="0" rtl="0" algn="l">
              <a:spcBef>
                <a:spcPts val="0"/>
              </a:spcBef>
              <a:spcAft>
                <a:spcPts val="0"/>
              </a:spcAft>
              <a:buNone/>
            </a:pPr>
            <a:r>
              <a:rPr lang="en"/>
              <a:t>To summarize these to parts this dashboard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a741164d6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a741164d6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7a70eea9d0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a70eea9d0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a70eea9d0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a70eea9d0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7a70eea9d0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a70eea9d0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7a70eea9d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a70eea9d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a70eea9d0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a70eea9d0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7a70eea9d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a70eea9d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7a70eea94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7a70eea94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7a70eea9d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a70eea9d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7a70eea9d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a70eea9d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7a70eea9d0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a70eea9d0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7a70eea942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a70eea942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7a741164d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a741164d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transaction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7a741164d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a741164d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summarize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a70eea94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a70eea94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the business analysis and deciding upon the data we moved ahead with measures. We came up with some lead measures and lag measures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7a741164d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a741164d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a70eea9d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a70eea9d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a70eea942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a70eea942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had an SQL database and after processing and cleaning data we came up with 3 tables.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kaggle.com/dgomonov/new-york-city-airbnb-open-data#AB_NYC_2019.csv"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Airbnb- New York City</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 Intelligence &amp; Data Warehousing</a:t>
            </a:r>
            <a:endParaRPr/>
          </a:p>
        </p:txBody>
      </p:sp>
      <p:sp>
        <p:nvSpPr>
          <p:cNvPr id="68" name="Google Shape;68;p13"/>
          <p:cNvSpPr txBox="1"/>
          <p:nvPr/>
        </p:nvSpPr>
        <p:spPr>
          <a:xfrm>
            <a:off x="7753200" y="2696125"/>
            <a:ext cx="1729500" cy="10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rPr>
              <a:t>Asavari Kale</a:t>
            </a:r>
            <a:endParaRPr b="1" sz="1000">
              <a:solidFill>
                <a:schemeClr val="dk2"/>
              </a:solidFill>
            </a:endParaRPr>
          </a:p>
          <a:p>
            <a:pPr indent="0" lvl="0" marL="0" rtl="0" algn="l">
              <a:spcBef>
                <a:spcPts val="0"/>
              </a:spcBef>
              <a:spcAft>
                <a:spcPts val="0"/>
              </a:spcAft>
              <a:buNone/>
            </a:pPr>
            <a:r>
              <a:rPr b="1" lang="en" sz="1000">
                <a:solidFill>
                  <a:schemeClr val="dk2"/>
                </a:solidFill>
              </a:rPr>
              <a:t>Bhagyashri Badgujar</a:t>
            </a:r>
            <a:endParaRPr b="1" sz="1000">
              <a:solidFill>
                <a:schemeClr val="dk2"/>
              </a:solidFill>
            </a:endParaRPr>
          </a:p>
          <a:p>
            <a:pPr indent="0" lvl="0" marL="0" rtl="0" algn="l">
              <a:spcBef>
                <a:spcPts val="0"/>
              </a:spcBef>
              <a:spcAft>
                <a:spcPts val="0"/>
              </a:spcAft>
              <a:buNone/>
            </a:pPr>
            <a:r>
              <a:rPr b="1" lang="en" sz="1000">
                <a:solidFill>
                  <a:schemeClr val="dk2"/>
                </a:solidFill>
              </a:rPr>
              <a:t>Kshitija Sankhe</a:t>
            </a:r>
            <a:endParaRPr b="1" sz="1000">
              <a:solidFill>
                <a:schemeClr val="dk2"/>
              </a:solidFill>
            </a:endParaRPr>
          </a:p>
          <a:p>
            <a:pPr indent="0" lvl="0" marL="0" rtl="0" algn="l">
              <a:spcBef>
                <a:spcPts val="0"/>
              </a:spcBef>
              <a:spcAft>
                <a:spcPts val="0"/>
              </a:spcAft>
              <a:buNone/>
            </a:pPr>
            <a:r>
              <a:rPr b="1" lang="en" sz="1000">
                <a:solidFill>
                  <a:schemeClr val="dk2"/>
                </a:solidFill>
              </a:rPr>
              <a:t>Rujuta Tamhankar</a:t>
            </a:r>
            <a:endParaRPr b="1" sz="1000">
              <a:solidFill>
                <a:schemeClr val="dk2"/>
              </a:solidFill>
            </a:endParaRPr>
          </a:p>
          <a:p>
            <a:pPr indent="0" lvl="0" marL="0" rtl="0" algn="l">
              <a:spcBef>
                <a:spcPts val="0"/>
              </a:spcBef>
              <a:spcAft>
                <a:spcPts val="0"/>
              </a:spcAft>
              <a:buNone/>
            </a:pPr>
            <a:r>
              <a:rPr b="1" lang="en" sz="1000">
                <a:solidFill>
                  <a:schemeClr val="dk2"/>
                </a:solidFill>
              </a:rPr>
              <a:t>Saira Gurung</a:t>
            </a:r>
            <a:br>
              <a:rPr b="1" lang="en" sz="1000">
                <a:solidFill>
                  <a:schemeClr val="dk2"/>
                </a:solidFill>
              </a:rPr>
            </a:br>
            <a:endParaRPr sz="1000">
              <a:solidFill>
                <a:schemeClr val="dk2"/>
              </a:solidFill>
              <a:latin typeface="Open Sans"/>
              <a:ea typeface="Open Sans"/>
              <a:cs typeface="Open Sans"/>
              <a:sym typeface="Open Sans"/>
            </a:endParaRPr>
          </a:p>
        </p:txBody>
      </p:sp>
      <p:pic>
        <p:nvPicPr>
          <p:cNvPr id="69" name="Google Shape;69;p13"/>
          <p:cNvPicPr preferRelativeResize="0"/>
          <p:nvPr/>
        </p:nvPicPr>
        <p:blipFill>
          <a:blip r:embed="rId3">
            <a:alphaModFix/>
          </a:blip>
          <a:stretch>
            <a:fillRect/>
          </a:stretch>
        </p:blipFill>
        <p:spPr>
          <a:xfrm>
            <a:off x="-25412" y="3718525"/>
            <a:ext cx="9195824" cy="1424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ODS Schema</a:t>
            </a:r>
            <a:endParaRPr/>
          </a:p>
        </p:txBody>
      </p:sp>
      <p:sp>
        <p:nvSpPr>
          <p:cNvPr id="127" name="Google Shape;127;p22"/>
          <p:cNvSpPr txBox="1"/>
          <p:nvPr/>
        </p:nvSpPr>
        <p:spPr>
          <a:xfrm>
            <a:off x="402575" y="1152425"/>
            <a:ext cx="3824400" cy="4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28" name="Google Shape;128;p22"/>
          <p:cNvPicPr preferRelativeResize="0"/>
          <p:nvPr/>
        </p:nvPicPr>
        <p:blipFill>
          <a:blip r:embed="rId3">
            <a:alphaModFix/>
          </a:blip>
          <a:stretch>
            <a:fillRect/>
          </a:stretch>
        </p:blipFill>
        <p:spPr>
          <a:xfrm>
            <a:off x="5773600" y="126163"/>
            <a:ext cx="1698350" cy="4891175"/>
          </a:xfrm>
          <a:prstGeom prst="rect">
            <a:avLst/>
          </a:prstGeom>
          <a:noFill/>
          <a:ln cap="flat" cmpd="sng" w="19050">
            <a:solidFill>
              <a:srgbClr val="000000"/>
            </a:solidFill>
            <a:prstDash val="solid"/>
            <a:round/>
            <a:headEnd len="sm" w="sm" type="none"/>
            <a:tailEnd len="sm" w="sm" type="none"/>
          </a:ln>
        </p:spPr>
      </p:pic>
      <p:sp>
        <p:nvSpPr>
          <p:cNvPr id="129" name="Google Shape;129;p22"/>
          <p:cNvSpPr txBox="1"/>
          <p:nvPr/>
        </p:nvSpPr>
        <p:spPr>
          <a:xfrm>
            <a:off x="311700" y="17481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Tables in ODS database:</a:t>
            </a:r>
            <a:br>
              <a:rPr lang="en">
                <a:latin typeface="Open Sans"/>
                <a:ea typeface="Open Sans"/>
                <a:cs typeface="Open Sans"/>
                <a:sym typeface="Open Sans"/>
              </a:rPr>
            </a:br>
            <a:br>
              <a:rPr lang="en">
                <a:latin typeface="Open Sans"/>
                <a:ea typeface="Open Sans"/>
                <a:cs typeface="Open Sans"/>
                <a:sym typeface="Open Sans"/>
              </a:rPr>
            </a:br>
            <a:r>
              <a:rPr lang="en">
                <a:latin typeface="Open Sans"/>
                <a:ea typeface="Open Sans"/>
                <a:cs typeface="Open Sans"/>
                <a:sym typeface="Open Sans"/>
              </a:rPr>
              <a:t>1) </a:t>
            </a:r>
            <a:r>
              <a:rPr lang="en">
                <a:latin typeface="Open Sans"/>
                <a:ea typeface="Open Sans"/>
                <a:cs typeface="Open Sans"/>
                <a:sym typeface="Open Sans"/>
              </a:rPr>
              <a:t>property_ods</a:t>
            </a:r>
            <a:br>
              <a:rPr lang="en">
                <a:latin typeface="Open Sans"/>
                <a:ea typeface="Open Sans"/>
                <a:cs typeface="Open Sans"/>
                <a:sym typeface="Open Sans"/>
              </a:rPr>
            </a:b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2) </a:t>
            </a:r>
            <a:r>
              <a:rPr lang="en">
                <a:latin typeface="Open Sans"/>
                <a:ea typeface="Open Sans"/>
                <a:cs typeface="Open Sans"/>
                <a:sym typeface="Open Sans"/>
              </a:rPr>
              <a:t>review_ods</a:t>
            </a:r>
            <a:br>
              <a:rPr lang="en">
                <a:latin typeface="Open Sans"/>
                <a:ea typeface="Open Sans"/>
                <a:cs typeface="Open Sans"/>
                <a:sym typeface="Open Sans"/>
              </a:rPr>
            </a:br>
            <a:br>
              <a:rPr lang="en">
                <a:latin typeface="Open Sans"/>
                <a:ea typeface="Open Sans"/>
                <a:cs typeface="Open Sans"/>
                <a:sym typeface="Open Sans"/>
              </a:rPr>
            </a:br>
            <a:r>
              <a:rPr lang="en">
                <a:latin typeface="Open Sans"/>
                <a:ea typeface="Open Sans"/>
                <a:cs typeface="Open Sans"/>
                <a:sym typeface="Open Sans"/>
              </a:rPr>
              <a:t>3) host_ods</a:t>
            </a:r>
            <a:br>
              <a:rPr lang="en">
                <a:latin typeface="Open Sans"/>
                <a:ea typeface="Open Sans"/>
                <a:cs typeface="Open Sans"/>
                <a:sym typeface="Open Sans"/>
              </a:rPr>
            </a:br>
            <a:endParaRPr>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Warehouse Snowflake Schema</a:t>
            </a:r>
            <a:endParaRPr/>
          </a:p>
        </p:txBody>
      </p:sp>
      <p:sp>
        <p:nvSpPr>
          <p:cNvPr id="135" name="Google Shape;135;p23"/>
          <p:cNvSpPr txBox="1"/>
          <p:nvPr/>
        </p:nvSpPr>
        <p:spPr>
          <a:xfrm>
            <a:off x="402575" y="1152425"/>
            <a:ext cx="3824400" cy="4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36" name="Google Shape;136;p23"/>
          <p:cNvPicPr preferRelativeResize="0"/>
          <p:nvPr/>
        </p:nvPicPr>
        <p:blipFill>
          <a:blip r:embed="rId3">
            <a:alphaModFix/>
          </a:blip>
          <a:stretch>
            <a:fillRect/>
          </a:stretch>
        </p:blipFill>
        <p:spPr>
          <a:xfrm>
            <a:off x="1259675" y="1023950"/>
            <a:ext cx="6841201" cy="4000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ETL Process</a:t>
            </a:r>
            <a:endParaRPr/>
          </a:p>
        </p:txBody>
      </p:sp>
      <p:sp>
        <p:nvSpPr>
          <p:cNvPr id="142" name="Google Shape;142;p24"/>
          <p:cNvSpPr txBox="1"/>
          <p:nvPr>
            <p:ph idx="1" type="body"/>
          </p:nvPr>
        </p:nvSpPr>
        <p:spPr>
          <a:xfrm>
            <a:off x="311700" y="11524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000000"/>
              </a:solidFill>
              <a:latin typeface="Arial"/>
              <a:ea typeface="Arial"/>
              <a:cs typeface="Arial"/>
              <a:sym typeface="Arial"/>
            </a:endParaRPr>
          </a:p>
          <a:p>
            <a:pPr indent="-342900" lvl="0" marL="457200" rtl="0" algn="l">
              <a:spcBef>
                <a:spcPts val="1600"/>
              </a:spcBef>
              <a:spcAft>
                <a:spcPts val="0"/>
              </a:spcAft>
              <a:buClr>
                <a:srgbClr val="000000"/>
              </a:buClr>
              <a:buSzPts val="1800"/>
              <a:buFont typeface="Arial"/>
              <a:buChar char="•"/>
            </a:pPr>
            <a:r>
              <a:rPr lang="en">
                <a:solidFill>
                  <a:srgbClr val="000000"/>
                </a:solidFill>
                <a:latin typeface="Arial"/>
                <a:ea typeface="Arial"/>
                <a:cs typeface="Arial"/>
                <a:sym typeface="Arial"/>
              </a:rPr>
              <a:t>Different data sources we used : existing database and csv files. </a:t>
            </a:r>
            <a:br>
              <a:rPr lang="en">
                <a:solidFill>
                  <a:srgbClr val="000000"/>
                </a:solidFill>
                <a:latin typeface="Arial"/>
                <a:ea typeface="Arial"/>
                <a:cs typeface="Arial"/>
                <a:sym typeface="Arial"/>
              </a:rPr>
            </a:br>
            <a:r>
              <a:rPr lang="en">
                <a:solidFill>
                  <a:srgbClr val="000000"/>
                </a:solidFill>
                <a:latin typeface="Arial"/>
                <a:ea typeface="Arial"/>
                <a:cs typeface="Arial"/>
                <a:sym typeface="Arial"/>
              </a:rPr>
              <a:t>Data source: </a:t>
            </a:r>
            <a:r>
              <a:rPr lang="en" sz="1300" u="sng">
                <a:solidFill>
                  <a:srgbClr val="B45F06"/>
                </a:solidFill>
                <a:latin typeface="Arial"/>
                <a:ea typeface="Arial"/>
                <a:cs typeface="Arial"/>
                <a:sym typeface="Arial"/>
                <a:hlinkClick r:id="rId3"/>
              </a:rPr>
              <a:t>https://www.kaggle.com/dgomonov/new-york-city-airbnb-open-data#AB_NYC_2019.csv</a:t>
            </a:r>
            <a:br>
              <a:rPr lang="en">
                <a:solidFill>
                  <a:srgbClr val="000000"/>
                </a:solidFill>
                <a:latin typeface="Arial"/>
                <a:ea typeface="Arial"/>
                <a:cs typeface="Arial"/>
                <a:sym typeface="Arial"/>
              </a:rPr>
            </a:b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KTR transformations were created to build ODS database</a:t>
            </a:r>
            <a:r>
              <a:rPr lang="en">
                <a:solidFill>
                  <a:srgbClr val="000000"/>
                </a:solidFill>
                <a:latin typeface="Arial"/>
                <a:ea typeface="Arial"/>
                <a:cs typeface="Arial"/>
                <a:sym typeface="Arial"/>
              </a:rPr>
              <a:t>. We used different data sources like existing OLTP database and excel files to build ODS database.</a:t>
            </a:r>
            <a:endParaRPr>
              <a:solidFill>
                <a:srgbClr val="000000"/>
              </a:solidFill>
              <a:latin typeface="Arial"/>
              <a:ea typeface="Arial"/>
              <a:cs typeface="Arial"/>
              <a:sym typeface="Arial"/>
            </a:endParaRPr>
          </a:p>
          <a:p>
            <a:pPr indent="0" lvl="0" marL="457200" rtl="0" algn="l">
              <a:spcBef>
                <a:spcPts val="900"/>
              </a:spcBef>
              <a:spcAft>
                <a:spcPts val="0"/>
              </a:spcAft>
              <a:buNone/>
            </a:pPr>
            <a:r>
              <a:t/>
            </a:r>
            <a:endParaRPr>
              <a:solidFill>
                <a:srgbClr val="000000"/>
              </a:solidFill>
              <a:latin typeface="Arial"/>
              <a:ea typeface="Arial"/>
              <a:cs typeface="Arial"/>
              <a:sym typeface="Arial"/>
            </a:endParaRPr>
          </a:p>
          <a:p>
            <a:pPr indent="-342900" lvl="0" marL="457200" rtl="0" algn="l">
              <a:spcBef>
                <a:spcPts val="900"/>
              </a:spcBef>
              <a:spcAft>
                <a:spcPts val="0"/>
              </a:spcAft>
              <a:buClr>
                <a:srgbClr val="000000"/>
              </a:buClr>
              <a:buSzPts val="1800"/>
              <a:buFont typeface="Arial"/>
              <a:buChar char="•"/>
            </a:pPr>
            <a:r>
              <a:rPr lang="en">
                <a:solidFill>
                  <a:srgbClr val="000000"/>
                </a:solidFill>
                <a:latin typeface="Arial"/>
                <a:ea typeface="Arial"/>
                <a:cs typeface="Arial"/>
                <a:sym typeface="Arial"/>
              </a:rPr>
              <a:t> ETL job was created to join all the KTR transformations to build the data warehouse.</a:t>
            </a:r>
            <a:endParaRPr>
              <a:solidFill>
                <a:srgbClr val="000000"/>
              </a:solidFill>
              <a:latin typeface="Arial"/>
              <a:ea typeface="Arial"/>
              <a:cs typeface="Arial"/>
              <a:sym typeface="Arial"/>
            </a:endParaRPr>
          </a:p>
          <a:p>
            <a:pPr indent="0" lvl="0" marL="0" rtl="0" algn="l">
              <a:spcBef>
                <a:spcPts val="9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ETL Job</a:t>
            </a:r>
            <a:endParaRPr/>
          </a:p>
        </p:txBody>
      </p:sp>
      <p:pic>
        <p:nvPicPr>
          <p:cNvPr id="148" name="Google Shape;148;p25"/>
          <p:cNvPicPr preferRelativeResize="0"/>
          <p:nvPr/>
        </p:nvPicPr>
        <p:blipFill>
          <a:blip r:embed="rId3">
            <a:alphaModFix/>
          </a:blip>
          <a:stretch>
            <a:fillRect/>
          </a:stretch>
        </p:blipFill>
        <p:spPr>
          <a:xfrm>
            <a:off x="1714500" y="1221450"/>
            <a:ext cx="6398551" cy="35858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Fact_Property transformation</a:t>
            </a:r>
            <a:endParaRPr/>
          </a:p>
        </p:txBody>
      </p:sp>
      <p:sp>
        <p:nvSpPr>
          <p:cNvPr id="154" name="Google Shape;154;p2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5" name="Google Shape;155;p26"/>
          <p:cNvPicPr preferRelativeResize="0"/>
          <p:nvPr/>
        </p:nvPicPr>
        <p:blipFill>
          <a:blip r:embed="rId3">
            <a:alphaModFix/>
          </a:blip>
          <a:stretch>
            <a:fillRect/>
          </a:stretch>
        </p:blipFill>
        <p:spPr>
          <a:xfrm>
            <a:off x="311700" y="1241600"/>
            <a:ext cx="8520601" cy="335214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Snippet of Fact table-1</a:t>
            </a:r>
            <a:endParaRPr/>
          </a:p>
        </p:txBody>
      </p:sp>
      <p:sp>
        <p:nvSpPr>
          <p:cNvPr id="161" name="Google Shape;161;p2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2" name="Google Shape;162;p27"/>
          <p:cNvPicPr preferRelativeResize="0"/>
          <p:nvPr/>
        </p:nvPicPr>
        <p:blipFill>
          <a:blip r:embed="rId3">
            <a:alphaModFix/>
          </a:blip>
          <a:stretch>
            <a:fillRect/>
          </a:stretch>
        </p:blipFill>
        <p:spPr>
          <a:xfrm>
            <a:off x="176225" y="1152425"/>
            <a:ext cx="8913832" cy="378755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Snippet of Fact table-2</a:t>
            </a:r>
            <a:endParaRPr/>
          </a:p>
        </p:txBody>
      </p:sp>
      <p:sp>
        <p:nvSpPr>
          <p:cNvPr id="168" name="Google Shape;168;p2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9" name="Google Shape;169;p28"/>
          <p:cNvPicPr preferRelativeResize="0"/>
          <p:nvPr/>
        </p:nvPicPr>
        <p:blipFill>
          <a:blip r:embed="rId3">
            <a:alphaModFix/>
          </a:blip>
          <a:stretch>
            <a:fillRect/>
          </a:stretch>
        </p:blipFill>
        <p:spPr>
          <a:xfrm>
            <a:off x="216250" y="1152425"/>
            <a:ext cx="8664576" cy="365022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9"/>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Visualization using Tableau</a:t>
            </a:r>
            <a:endParaRPr/>
          </a:p>
        </p:txBody>
      </p:sp>
      <p:sp>
        <p:nvSpPr>
          <p:cNvPr id="175" name="Google Shape;175;p29"/>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Analysis and Visualization</a:t>
            </a:r>
            <a:endParaRPr/>
          </a:p>
        </p:txBody>
      </p:sp>
      <p:sp>
        <p:nvSpPr>
          <p:cNvPr id="176" name="Google Shape;176;p29"/>
          <p:cNvSpPr txBox="1"/>
          <p:nvPr/>
        </p:nvSpPr>
        <p:spPr>
          <a:xfrm>
            <a:off x="924875" y="4188500"/>
            <a:ext cx="37062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br>
              <a:rPr b="1" lang="en" sz="1000">
                <a:solidFill>
                  <a:srgbClr val="3F3F3F"/>
                </a:solidFill>
              </a:rPr>
            </a:br>
            <a:endParaRPr sz="1000">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Assumptions</a:t>
            </a:r>
            <a:endParaRPr/>
          </a:p>
        </p:txBody>
      </p:sp>
      <p:sp>
        <p:nvSpPr>
          <p:cNvPr id="182" name="Google Shape;182;p30"/>
          <p:cNvSpPr txBox="1"/>
          <p:nvPr>
            <p:ph idx="1" type="body"/>
          </p:nvPr>
        </p:nvSpPr>
        <p:spPr>
          <a:xfrm>
            <a:off x="441100" y="1152425"/>
            <a:ext cx="7990800" cy="2815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lang="en">
                <a:latin typeface="Calibri"/>
                <a:ea typeface="Calibri"/>
                <a:cs typeface="Calibri"/>
                <a:sym typeface="Calibri"/>
              </a:rPr>
              <a:t>In the column of number of reviews, all the reviews were considered to be positive.</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Holiday season is considered for the months of May, June, July, August, December, January.</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Non-Holiday season is considered for the months of February, March, April, September, October, </a:t>
            </a:r>
            <a:r>
              <a:rPr lang="en">
                <a:latin typeface="Calibri"/>
                <a:ea typeface="Calibri"/>
                <a:cs typeface="Calibri"/>
                <a:sym typeface="Calibri"/>
              </a:rPr>
              <a:t>November. </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The revenue is calculated based on the field ‘price per night’ and it is assumed that the property is occupied for 1 night.</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Insights</a:t>
            </a:r>
            <a:endParaRPr/>
          </a:p>
        </p:txBody>
      </p:sp>
      <p:sp>
        <p:nvSpPr>
          <p:cNvPr id="188" name="Google Shape;188;p31"/>
          <p:cNvSpPr txBox="1"/>
          <p:nvPr/>
        </p:nvSpPr>
        <p:spPr>
          <a:xfrm>
            <a:off x="517575" y="1268000"/>
            <a:ext cx="7749300" cy="3484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b="1" lang="en" sz="1800">
                <a:latin typeface="Calibri"/>
                <a:ea typeface="Calibri"/>
                <a:cs typeface="Calibri"/>
                <a:sym typeface="Calibri"/>
              </a:rPr>
              <a:t>What price range contains most number of Airbnb properties? </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Most number of Airbnb properties belongs to the price range of $50 - $100.</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b="1" lang="en" sz="1800">
                <a:latin typeface="Calibri"/>
                <a:ea typeface="Calibri"/>
                <a:cs typeface="Calibri"/>
                <a:sym typeface="Calibri"/>
              </a:rPr>
              <a:t>What is the pattern of the revenue over the period from 2011 to 2018?</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Revenue of Airbnb kept on gradually increasing over a period of time from 2011 to 2018</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b="1" lang="en" sz="1800">
                <a:latin typeface="Calibri"/>
                <a:ea typeface="Calibri"/>
                <a:cs typeface="Calibri"/>
                <a:sym typeface="Calibri"/>
              </a:rPr>
              <a:t>What are the top 10 neighborhoods wrt each neighborhood group containing the maximum number of hosts? </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Woodside contains most number of hosts in its area which are around 4554, next being Sunnyside with a count of 2542 hosts in its area.</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75" name="Google Shape;75;p1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Business Overview</a:t>
            </a:r>
            <a:endParaRPr/>
          </a:p>
          <a:p>
            <a:pPr indent="-342900" lvl="0" marL="457200" rtl="0" algn="l">
              <a:spcBef>
                <a:spcPts val="0"/>
              </a:spcBef>
              <a:spcAft>
                <a:spcPts val="0"/>
              </a:spcAft>
              <a:buSzPts val="1800"/>
              <a:buChar char="-"/>
            </a:pPr>
            <a:r>
              <a:rPr lang="en"/>
              <a:t>Business Analysis</a:t>
            </a:r>
            <a:endParaRPr/>
          </a:p>
          <a:p>
            <a:pPr indent="-342900" lvl="0" marL="457200" rtl="0" algn="l">
              <a:spcBef>
                <a:spcPts val="0"/>
              </a:spcBef>
              <a:spcAft>
                <a:spcPts val="0"/>
              </a:spcAft>
              <a:buSzPts val="1800"/>
              <a:buChar char="-"/>
            </a:pPr>
            <a:r>
              <a:rPr lang="en"/>
              <a:t>Lead and Lag Measures</a:t>
            </a:r>
            <a:endParaRPr/>
          </a:p>
          <a:p>
            <a:pPr indent="-342900" lvl="0" marL="457200" rtl="0" algn="l">
              <a:spcBef>
                <a:spcPts val="0"/>
              </a:spcBef>
              <a:spcAft>
                <a:spcPts val="0"/>
              </a:spcAft>
              <a:buSzPts val="1800"/>
              <a:buChar char="-"/>
            </a:pPr>
            <a:r>
              <a:rPr lang="en"/>
              <a:t>Data Model Design</a:t>
            </a:r>
            <a:endParaRPr/>
          </a:p>
          <a:p>
            <a:pPr indent="-342900" lvl="0" marL="457200" rtl="0" algn="l">
              <a:spcBef>
                <a:spcPts val="0"/>
              </a:spcBef>
              <a:spcAft>
                <a:spcPts val="0"/>
              </a:spcAft>
              <a:buSzPts val="1800"/>
              <a:buChar char="-"/>
            </a:pPr>
            <a:r>
              <a:rPr lang="en"/>
              <a:t>ETL Process </a:t>
            </a:r>
            <a:endParaRPr/>
          </a:p>
          <a:p>
            <a:pPr indent="-342900" lvl="0" marL="457200" rtl="0" algn="l">
              <a:spcBef>
                <a:spcPts val="0"/>
              </a:spcBef>
              <a:spcAft>
                <a:spcPts val="0"/>
              </a:spcAft>
              <a:buSzPts val="1800"/>
              <a:buChar char="-"/>
            </a:pPr>
            <a:r>
              <a:rPr lang="en"/>
              <a:t>Data Analysis and Demo (Tableau visualization)</a:t>
            </a:r>
            <a:endParaRPr/>
          </a:p>
          <a:p>
            <a:pPr indent="-317500" lvl="1" marL="914400" rtl="0" algn="l">
              <a:spcBef>
                <a:spcPts val="0"/>
              </a:spcBef>
              <a:spcAft>
                <a:spcPts val="0"/>
              </a:spcAft>
              <a:buSzPts val="1400"/>
              <a:buChar char="-"/>
            </a:pPr>
            <a:r>
              <a:rPr lang="en"/>
              <a:t>Assumptions</a:t>
            </a:r>
            <a:endParaRPr/>
          </a:p>
          <a:p>
            <a:pPr indent="-317500" lvl="1" marL="914400" rtl="0" algn="l">
              <a:spcBef>
                <a:spcPts val="0"/>
              </a:spcBef>
              <a:spcAft>
                <a:spcPts val="0"/>
              </a:spcAft>
              <a:buSzPts val="1400"/>
              <a:buChar char="-"/>
            </a:pPr>
            <a:r>
              <a:rPr lang="en"/>
              <a:t>Insights</a:t>
            </a:r>
            <a:r>
              <a:rPr lang="en"/>
              <a:t> </a:t>
            </a:r>
            <a:endParaRPr/>
          </a:p>
          <a:p>
            <a:pPr indent="-317500" lvl="1" marL="914400" rtl="0" algn="l">
              <a:spcBef>
                <a:spcPts val="0"/>
              </a:spcBef>
              <a:spcAft>
                <a:spcPts val="0"/>
              </a:spcAft>
              <a:buSzPts val="1400"/>
              <a:buChar char="-"/>
            </a:pPr>
            <a:r>
              <a:rPr lang="en"/>
              <a:t>Dashboards</a:t>
            </a:r>
            <a:endParaRPr/>
          </a:p>
          <a:p>
            <a:pPr indent="0" lvl="0" marL="457200" rtl="0" algn="l">
              <a:spcBef>
                <a:spcPts val="1600"/>
              </a:spcBef>
              <a:spcAft>
                <a:spcPts val="1600"/>
              </a:spcAft>
              <a:buNone/>
            </a:pPr>
            <a:r>
              <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Insights</a:t>
            </a:r>
            <a:endParaRPr/>
          </a:p>
        </p:txBody>
      </p:sp>
      <p:sp>
        <p:nvSpPr>
          <p:cNvPr id="194" name="Google Shape;194;p3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Font typeface="Calibri"/>
              <a:buChar char="-"/>
            </a:pPr>
            <a:r>
              <a:rPr b="1" lang="en">
                <a:solidFill>
                  <a:srgbClr val="000000"/>
                </a:solidFill>
                <a:latin typeface="Calibri"/>
                <a:ea typeface="Calibri"/>
                <a:cs typeface="Calibri"/>
                <a:sym typeface="Calibri"/>
              </a:rPr>
              <a:t>Which neighborhood group grossed the highest revenue over the period from 2011 to 2018?</a:t>
            </a:r>
            <a:endParaRPr b="1">
              <a:solidFill>
                <a:srgbClr val="000000"/>
              </a:solidFill>
              <a:latin typeface="Calibri"/>
              <a:ea typeface="Calibri"/>
              <a:cs typeface="Calibri"/>
              <a:sym typeface="Calibri"/>
            </a:endParaRPr>
          </a:p>
          <a:p>
            <a:pPr indent="-342900" lvl="0" marL="457200" rtl="0" algn="l">
              <a:lnSpc>
                <a:spcPct val="100000"/>
              </a:lnSpc>
              <a:spcBef>
                <a:spcPts val="0"/>
              </a:spcBef>
              <a:spcAft>
                <a:spcPts val="0"/>
              </a:spcAft>
              <a:buClr>
                <a:srgbClr val="000000"/>
              </a:buClr>
              <a:buSzPts val="1800"/>
              <a:buFont typeface="Calibri"/>
              <a:buChar char="-"/>
            </a:pPr>
            <a:r>
              <a:rPr lang="en">
                <a:solidFill>
                  <a:srgbClr val="000000"/>
                </a:solidFill>
                <a:latin typeface="Calibri"/>
                <a:ea typeface="Calibri"/>
                <a:cs typeface="Calibri"/>
                <a:sym typeface="Calibri"/>
              </a:rPr>
              <a:t>Manhattan has the highest gross revenue collection of 4.26M</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a:solidFill>
                <a:srgbClr val="000000"/>
              </a:solidFill>
              <a:latin typeface="Calibri"/>
              <a:ea typeface="Calibri"/>
              <a:cs typeface="Calibri"/>
              <a:sym typeface="Calibri"/>
            </a:endParaRPr>
          </a:p>
          <a:p>
            <a:pPr indent="-342900" lvl="0" marL="457200" rtl="0" algn="l">
              <a:lnSpc>
                <a:spcPct val="100000"/>
              </a:lnSpc>
              <a:spcBef>
                <a:spcPts val="0"/>
              </a:spcBef>
              <a:spcAft>
                <a:spcPts val="0"/>
              </a:spcAft>
              <a:buClr>
                <a:srgbClr val="000000"/>
              </a:buClr>
              <a:buSzPts val="1800"/>
              <a:buFont typeface="Calibri"/>
              <a:buChar char="-"/>
            </a:pPr>
            <a:r>
              <a:rPr b="1" lang="en">
                <a:solidFill>
                  <a:srgbClr val="000000"/>
                </a:solidFill>
                <a:latin typeface="Calibri"/>
                <a:ea typeface="Calibri"/>
                <a:cs typeface="Calibri"/>
                <a:sym typeface="Calibri"/>
              </a:rPr>
              <a:t>Which are the most economical properties within a particular neighborhood group in NY considering the price range and room type?</a:t>
            </a:r>
            <a:endParaRPr b="1"/>
          </a:p>
          <a:p>
            <a:pPr indent="-342900" lvl="0" marL="457200" rtl="0" algn="l">
              <a:lnSpc>
                <a:spcPct val="100000"/>
              </a:lnSpc>
              <a:spcBef>
                <a:spcPts val="0"/>
              </a:spcBef>
              <a:spcAft>
                <a:spcPts val="0"/>
              </a:spcAft>
              <a:buClr>
                <a:srgbClr val="000000"/>
              </a:buClr>
              <a:buSzPts val="1800"/>
              <a:buFont typeface="Calibri"/>
              <a:buChar char="-"/>
            </a:pPr>
            <a:r>
              <a:rPr lang="en">
                <a:solidFill>
                  <a:srgbClr val="000000"/>
                </a:solidFill>
                <a:latin typeface="Calibri"/>
                <a:ea typeface="Calibri"/>
                <a:cs typeface="Calibri"/>
                <a:sym typeface="Calibri"/>
              </a:rPr>
              <a:t>Couch in Harlem Harvey Refugees is the most economical place. </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3"/>
          <p:cNvSpPr txBox="1"/>
          <p:nvPr>
            <p:ph idx="1" type="body"/>
          </p:nvPr>
        </p:nvSpPr>
        <p:spPr>
          <a:xfrm>
            <a:off x="776375" y="1418850"/>
            <a:ext cx="8055900" cy="3150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lang="en">
                <a:latin typeface="Calibri"/>
                <a:ea typeface="Calibri"/>
                <a:cs typeface="Calibri"/>
                <a:sym typeface="Calibri"/>
              </a:rPr>
              <a:t>Stakeholder: </a:t>
            </a:r>
            <a:r>
              <a:rPr b="1" lang="en">
                <a:latin typeface="Calibri"/>
                <a:ea typeface="Calibri"/>
                <a:cs typeface="Calibri"/>
                <a:sym typeface="Calibri"/>
              </a:rPr>
              <a:t>Customer/Host</a:t>
            </a:r>
            <a:endParaRPr b="1">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Top 10 neighborhoods were found in each neighborhood group to find out if they want to buy place to rent out to Airbnb or rent a place to Airbnb which area contains more number of host.</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Cheapest properties within the price range as per the room type depicted from customer’s perspective to find out the best room possible in the selected neighborhood</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Dashboard allows you to find according to which neighborhood which one contains most number of host and helps the customer to find out the cheapest airbnb available. </a:t>
            </a:r>
            <a:endParaRPr>
              <a:latin typeface="Calibri"/>
              <a:ea typeface="Calibri"/>
              <a:cs typeface="Calibri"/>
              <a:sym typeface="Calibri"/>
            </a:endParaRPr>
          </a:p>
        </p:txBody>
      </p:sp>
      <p:sp>
        <p:nvSpPr>
          <p:cNvPr id="200" name="Google Shape;200;p33"/>
          <p:cNvSpPr txBox="1"/>
          <p:nvPr>
            <p:ph type="title"/>
          </p:nvPr>
        </p:nvSpPr>
        <p:spPr>
          <a:xfrm>
            <a:off x="464100" y="597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 1:Descriptive Analysis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4"/>
          <p:cNvSpPr txBox="1"/>
          <p:nvPr>
            <p:ph idx="1" type="body"/>
          </p:nvPr>
        </p:nvSpPr>
        <p:spPr>
          <a:xfrm>
            <a:off x="503200" y="1725275"/>
            <a:ext cx="8329200" cy="284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lang="en">
                <a:latin typeface="Calibri"/>
                <a:ea typeface="Calibri"/>
                <a:cs typeface="Calibri"/>
                <a:sym typeface="Calibri"/>
              </a:rPr>
              <a:t>Stakeholder - </a:t>
            </a:r>
            <a:r>
              <a:rPr b="1" lang="en">
                <a:latin typeface="Calibri"/>
                <a:ea typeface="Calibri"/>
                <a:cs typeface="Calibri"/>
                <a:sym typeface="Calibri"/>
              </a:rPr>
              <a:t>Airbnb.</a:t>
            </a:r>
            <a:endParaRPr b="1">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A prediction of the revenue forecast is done for the year of 2019 to using the revenue collection data from 2011 to 2018.</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Two sets : Holiday Season, Non-Holiday Seasons</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Prediction done of revenue actually collected and revised revenue collected by changing the percentage of host renting their property and change in price per night filtered on the type of room. </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Dashboard depicts the revenue forecast per neighborhood group and change in it based on holiday and non-holiday season with respect to the room type available.</a:t>
            </a:r>
            <a:endParaRPr>
              <a:latin typeface="Calibri"/>
              <a:ea typeface="Calibri"/>
              <a:cs typeface="Calibri"/>
              <a:sym typeface="Calibri"/>
            </a:endParaRPr>
          </a:p>
        </p:txBody>
      </p:sp>
      <p:sp>
        <p:nvSpPr>
          <p:cNvPr id="206" name="Google Shape;206;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 2: Predictive Analysis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5"/>
          <p:cNvSpPr txBox="1"/>
          <p:nvPr>
            <p:ph type="ctrTitle"/>
          </p:nvPr>
        </p:nvSpPr>
        <p:spPr>
          <a:xfrm>
            <a:off x="1004150" y="1751782"/>
            <a:ext cx="7136700" cy="170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Reference Tableau Screenshots</a:t>
            </a:r>
            <a:endParaRPr/>
          </a:p>
        </p:txBody>
      </p:sp>
      <p:sp>
        <p:nvSpPr>
          <p:cNvPr id="212" name="Google Shape;212;p35"/>
          <p:cNvSpPr txBox="1"/>
          <p:nvPr/>
        </p:nvSpPr>
        <p:spPr>
          <a:xfrm>
            <a:off x="924875" y="4188500"/>
            <a:ext cx="37062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br>
              <a:rPr b="1" lang="en" sz="1000">
                <a:solidFill>
                  <a:srgbClr val="3F3F3F"/>
                </a:solidFill>
              </a:rPr>
            </a:br>
            <a:endParaRPr sz="1000">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pic>
        <p:nvPicPr>
          <p:cNvPr id="217" name="Google Shape;217;p36"/>
          <p:cNvPicPr preferRelativeResize="0"/>
          <p:nvPr/>
        </p:nvPicPr>
        <p:blipFill>
          <a:blip r:embed="rId3">
            <a:alphaModFix/>
          </a:blip>
          <a:stretch>
            <a:fillRect/>
          </a:stretch>
        </p:blipFill>
        <p:spPr>
          <a:xfrm>
            <a:off x="152400" y="152400"/>
            <a:ext cx="8839200" cy="4635056"/>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id="222" name="Google Shape;222;p37"/>
          <p:cNvPicPr preferRelativeResize="0"/>
          <p:nvPr/>
        </p:nvPicPr>
        <p:blipFill>
          <a:blip r:embed="rId3">
            <a:alphaModFix/>
          </a:blip>
          <a:stretch>
            <a:fillRect/>
          </a:stretch>
        </p:blipFill>
        <p:spPr>
          <a:xfrm>
            <a:off x="152400" y="152400"/>
            <a:ext cx="8839200" cy="464058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Google Shape;227;p38"/>
          <p:cNvPicPr preferRelativeResize="0"/>
          <p:nvPr/>
        </p:nvPicPr>
        <p:blipFill>
          <a:blip r:embed="rId3">
            <a:alphaModFix/>
          </a:blip>
          <a:stretch>
            <a:fillRect/>
          </a:stretch>
        </p:blipFill>
        <p:spPr>
          <a:xfrm>
            <a:off x="152400" y="152400"/>
            <a:ext cx="8839200" cy="464610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id="232" name="Google Shape;232;p39"/>
          <p:cNvPicPr preferRelativeResize="0"/>
          <p:nvPr/>
        </p:nvPicPr>
        <p:blipFill>
          <a:blip r:embed="rId3">
            <a:alphaModFix/>
          </a:blip>
          <a:stretch>
            <a:fillRect/>
          </a:stretch>
        </p:blipFill>
        <p:spPr>
          <a:xfrm>
            <a:off x="152400" y="76200"/>
            <a:ext cx="8839200" cy="4684776"/>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id="237" name="Google Shape;237;p40"/>
          <p:cNvPicPr preferRelativeResize="0"/>
          <p:nvPr/>
        </p:nvPicPr>
        <p:blipFill>
          <a:blip r:embed="rId3">
            <a:alphaModFix/>
          </a:blip>
          <a:stretch>
            <a:fillRect/>
          </a:stretch>
        </p:blipFill>
        <p:spPr>
          <a:xfrm>
            <a:off x="152400" y="152400"/>
            <a:ext cx="8839200" cy="4574286"/>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id="242" name="Google Shape;242;p41"/>
          <p:cNvPicPr preferRelativeResize="0"/>
          <p:nvPr/>
        </p:nvPicPr>
        <p:blipFill rotWithShape="1">
          <a:blip r:embed="rId3">
            <a:alphaModFix/>
          </a:blip>
          <a:srcRect b="5249" l="0" r="0" t="0"/>
          <a:stretch/>
        </p:blipFill>
        <p:spPr>
          <a:xfrm>
            <a:off x="152400" y="152400"/>
            <a:ext cx="8606326" cy="4584826"/>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San Francisco based company</a:t>
            </a:r>
            <a:endParaRPr/>
          </a:p>
          <a:p>
            <a:pPr indent="-342900" lvl="0" marL="457200" rtl="0" algn="l">
              <a:spcBef>
                <a:spcPts val="0"/>
              </a:spcBef>
              <a:spcAft>
                <a:spcPts val="0"/>
              </a:spcAft>
              <a:buSzPts val="1800"/>
              <a:buChar char="-"/>
            </a:pPr>
            <a:r>
              <a:rPr lang="en"/>
              <a:t>Online platform that acts as a broker for people to offer and acquire lodgings, as well as tourism experiences</a:t>
            </a:r>
            <a:endParaRPr/>
          </a:p>
          <a:p>
            <a:pPr indent="-342900" lvl="0" marL="457200" rtl="0" algn="l">
              <a:spcBef>
                <a:spcPts val="0"/>
              </a:spcBef>
              <a:spcAft>
                <a:spcPts val="0"/>
              </a:spcAft>
              <a:buSzPts val="1800"/>
              <a:buChar char="-"/>
            </a:pPr>
            <a:r>
              <a:rPr lang="en"/>
              <a:t>Commission</a:t>
            </a:r>
            <a:endParaRPr/>
          </a:p>
          <a:p>
            <a:pPr indent="-342900" lvl="0" marL="457200" rtl="0" algn="l">
              <a:spcBef>
                <a:spcPts val="0"/>
              </a:spcBef>
              <a:spcAft>
                <a:spcPts val="0"/>
              </a:spcAft>
              <a:buSzPts val="1800"/>
              <a:buChar char="-"/>
            </a:pPr>
            <a:r>
              <a:rPr lang="en"/>
              <a:t>Not an owner of the properties</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Most expensive city to live in the US</a:t>
            </a:r>
            <a:endParaRPr/>
          </a:p>
          <a:p>
            <a:pPr indent="-342900" lvl="0" marL="457200" rtl="0" algn="l">
              <a:spcBef>
                <a:spcPts val="0"/>
              </a:spcBef>
              <a:spcAft>
                <a:spcPts val="0"/>
              </a:spcAft>
              <a:buSzPts val="1800"/>
              <a:buChar char="-"/>
            </a:pPr>
            <a:r>
              <a:rPr lang="en"/>
              <a:t>State law did not allow most Airbnb types in NYC</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just">
              <a:spcBef>
                <a:spcPts val="1200"/>
              </a:spcBef>
              <a:spcAft>
                <a:spcPts val="0"/>
              </a:spcAft>
              <a:buNone/>
            </a:pPr>
            <a:r>
              <a:t/>
            </a:r>
            <a:endParaRPr>
              <a:solidFill>
                <a:srgbClr val="000000"/>
              </a:solidFill>
            </a:endParaRPr>
          </a:p>
          <a:p>
            <a:pPr indent="0" lvl="0" marL="0" rtl="0" algn="l">
              <a:spcBef>
                <a:spcPts val="1200"/>
              </a:spcBef>
              <a:spcAft>
                <a:spcPts val="0"/>
              </a:spcAft>
              <a:buNone/>
            </a:pPr>
            <a:r>
              <a:t/>
            </a:r>
            <a:endParaRPr/>
          </a:p>
          <a:p>
            <a:pPr indent="0" lvl="0" marL="0" rtl="0" algn="l">
              <a:spcBef>
                <a:spcPts val="1600"/>
              </a:spcBef>
              <a:spcAft>
                <a:spcPts val="1600"/>
              </a:spcAft>
              <a:buNone/>
            </a:pPr>
            <a:r>
              <a:t/>
            </a:r>
            <a:endParaRPr/>
          </a:p>
        </p:txBody>
      </p:sp>
      <p:sp>
        <p:nvSpPr>
          <p:cNvPr id="81" name="Google Shape;81;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Overview</a:t>
            </a:r>
            <a:endParaRPr/>
          </a:p>
          <a:p>
            <a:pPr indent="0" lvl="0" marL="0" rtl="0" algn="l">
              <a:spcBef>
                <a:spcPts val="0"/>
              </a:spcBef>
              <a:spcAft>
                <a:spcPts val="0"/>
              </a:spcAft>
              <a:buNone/>
            </a:pPr>
            <a:r>
              <a:t/>
            </a:r>
            <a:endParaRPr/>
          </a:p>
        </p:txBody>
      </p:sp>
      <p:pic>
        <p:nvPicPr>
          <p:cNvPr id="82" name="Google Shape;82;p15"/>
          <p:cNvPicPr preferRelativeResize="0"/>
          <p:nvPr/>
        </p:nvPicPr>
        <p:blipFill>
          <a:blip r:embed="rId3">
            <a:alphaModFix/>
          </a:blip>
          <a:stretch>
            <a:fillRect/>
          </a:stretch>
        </p:blipFill>
        <p:spPr>
          <a:xfrm>
            <a:off x="4815250" y="237100"/>
            <a:ext cx="3819500" cy="1193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pic>
        <p:nvPicPr>
          <p:cNvPr id="247" name="Google Shape;247;p42"/>
          <p:cNvPicPr preferRelativeResize="0"/>
          <p:nvPr/>
        </p:nvPicPr>
        <p:blipFill rotWithShape="1">
          <a:blip r:embed="rId3">
            <a:alphaModFix/>
          </a:blip>
          <a:srcRect b="6182" l="0" r="0" t="0"/>
          <a:stretch/>
        </p:blipFill>
        <p:spPr>
          <a:xfrm>
            <a:off x="152400" y="152400"/>
            <a:ext cx="8606326" cy="45395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pic>
        <p:nvPicPr>
          <p:cNvPr id="252" name="Google Shape;252;p43"/>
          <p:cNvPicPr preferRelativeResize="0"/>
          <p:nvPr/>
        </p:nvPicPr>
        <p:blipFill rotWithShape="1">
          <a:blip r:embed="rId3">
            <a:alphaModFix/>
          </a:blip>
          <a:srcRect b="38290" l="0" r="0" t="0"/>
          <a:stretch/>
        </p:blipFill>
        <p:spPr>
          <a:xfrm>
            <a:off x="152400" y="489975"/>
            <a:ext cx="8606326" cy="351390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pic>
        <p:nvPicPr>
          <p:cNvPr id="257" name="Google Shape;257;p44"/>
          <p:cNvPicPr preferRelativeResize="0"/>
          <p:nvPr/>
        </p:nvPicPr>
        <p:blipFill rotWithShape="1">
          <a:blip r:embed="rId3">
            <a:alphaModFix/>
          </a:blip>
          <a:srcRect b="7112" l="0" r="0" t="15577"/>
          <a:stretch/>
        </p:blipFill>
        <p:spPr>
          <a:xfrm>
            <a:off x="152400" y="483650"/>
            <a:ext cx="8606326" cy="41630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5"/>
          <p:cNvSpPr txBox="1"/>
          <p:nvPr>
            <p:ph type="title"/>
          </p:nvPr>
        </p:nvSpPr>
        <p:spPr>
          <a:xfrm>
            <a:off x="151800" y="1864350"/>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300"/>
              <a:t>Thank You!</a:t>
            </a:r>
            <a:endParaRPr sz="5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Swimlane depicting Business Processes</a:t>
            </a:r>
            <a:endParaRPr/>
          </a:p>
          <a:p>
            <a:pPr indent="0" lvl="0" marL="0" rtl="0" algn="l">
              <a:spcBef>
                <a:spcPts val="0"/>
              </a:spcBef>
              <a:spcAft>
                <a:spcPts val="0"/>
              </a:spcAft>
              <a:buNone/>
            </a:pPr>
            <a:r>
              <a:t/>
            </a:r>
            <a:endParaRPr/>
          </a:p>
        </p:txBody>
      </p:sp>
      <p:pic>
        <p:nvPicPr>
          <p:cNvPr id="88" name="Google Shape;88;p16"/>
          <p:cNvPicPr preferRelativeResize="0"/>
          <p:nvPr/>
        </p:nvPicPr>
        <p:blipFill>
          <a:blip r:embed="rId3">
            <a:alphaModFix/>
          </a:blip>
          <a:stretch>
            <a:fillRect/>
          </a:stretch>
        </p:blipFill>
        <p:spPr>
          <a:xfrm>
            <a:off x="89050" y="1152425"/>
            <a:ext cx="8812128" cy="3734101"/>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Analysis</a:t>
            </a:r>
            <a:endParaRPr/>
          </a:p>
        </p:txBody>
      </p:sp>
      <p:sp>
        <p:nvSpPr>
          <p:cNvPr id="94" name="Google Shape;94;p1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Aim to analyze the business trends pertaining to accomadation industry in New York City </a:t>
            </a:r>
            <a:endParaRPr/>
          </a:p>
          <a:p>
            <a:pPr indent="-317500" lvl="1" marL="914400" rtl="0" algn="l">
              <a:spcBef>
                <a:spcPts val="0"/>
              </a:spcBef>
              <a:spcAft>
                <a:spcPts val="0"/>
              </a:spcAft>
              <a:buSzPts val="1400"/>
              <a:buChar char="-"/>
            </a:pPr>
            <a:r>
              <a:rPr lang="en"/>
              <a:t>Tool for potential hosts</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Utilizing different data sources to evaluate measures from different perspective</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Foster growth of alike businesses in the market</a:t>
            </a:r>
            <a:endParaRPr/>
          </a:p>
          <a:p>
            <a:pPr indent="0" lvl="0" marL="45720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Lag measures</a:t>
            </a:r>
            <a:endParaRPr/>
          </a:p>
          <a:p>
            <a:pPr indent="0" lvl="0" marL="0" rtl="0" algn="l">
              <a:spcBef>
                <a:spcPts val="0"/>
              </a:spcBef>
              <a:spcAft>
                <a:spcPts val="0"/>
              </a:spcAft>
              <a:buNone/>
            </a:pPr>
            <a:r>
              <a:t/>
            </a:r>
            <a:endParaRPr/>
          </a:p>
        </p:txBody>
      </p:sp>
      <p:sp>
        <p:nvSpPr>
          <p:cNvPr id="100" name="Google Shape;100;p1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Revenue per neighborhood group</a:t>
            </a:r>
            <a:br>
              <a:rPr lang="en"/>
            </a:br>
            <a:endParaRPr/>
          </a:p>
          <a:p>
            <a:pPr indent="-342900" lvl="0" marL="457200" rtl="0" algn="l">
              <a:spcBef>
                <a:spcPts val="0"/>
              </a:spcBef>
              <a:spcAft>
                <a:spcPts val="0"/>
              </a:spcAft>
              <a:buSzPts val="1800"/>
              <a:buChar char="●"/>
            </a:pPr>
            <a:r>
              <a:rPr lang="en"/>
              <a:t>Revenue per room type</a:t>
            </a:r>
            <a:br>
              <a:rPr lang="en"/>
            </a:br>
            <a:endParaRPr/>
          </a:p>
          <a:p>
            <a:pPr indent="-342900" lvl="0" marL="457200" rtl="0" algn="l">
              <a:spcBef>
                <a:spcPts val="0"/>
              </a:spcBef>
              <a:spcAft>
                <a:spcPts val="0"/>
              </a:spcAft>
              <a:buSzPts val="1800"/>
              <a:buChar char="●"/>
            </a:pPr>
            <a:r>
              <a:rPr lang="en"/>
              <a:t>Revenue per holiday and non holiday season</a:t>
            </a:r>
            <a:br>
              <a:rPr lang="en"/>
            </a:br>
            <a:endParaRPr/>
          </a:p>
          <a:p>
            <a:pPr indent="-342900" lvl="0" marL="457200" rtl="0" algn="l">
              <a:spcBef>
                <a:spcPts val="0"/>
              </a:spcBef>
              <a:spcAft>
                <a:spcPts val="0"/>
              </a:spcAft>
              <a:buSzPts val="1800"/>
              <a:buChar char="●"/>
            </a:pPr>
            <a:r>
              <a:rPr lang="en"/>
              <a:t>Top neighborhood by no. of host for each neighborhood group</a:t>
            </a:r>
            <a:br>
              <a:rPr lang="en"/>
            </a:br>
            <a:endParaRPr/>
          </a:p>
          <a:p>
            <a:pPr indent="-342900" lvl="0" marL="457200" rtl="0" algn="l">
              <a:spcBef>
                <a:spcPts val="0"/>
              </a:spcBef>
              <a:spcAft>
                <a:spcPts val="0"/>
              </a:spcAft>
              <a:buSzPts val="1800"/>
              <a:buChar char="●"/>
            </a:pPr>
            <a:r>
              <a:rPr lang="en"/>
              <a:t>Cheapest property per neighborhood group by room type</a:t>
            </a:r>
            <a:br>
              <a:rPr lang="en"/>
            </a:br>
            <a:endParaRPr/>
          </a:p>
          <a:p>
            <a:pPr indent="-342900" lvl="0" marL="457200" rtl="0" algn="l">
              <a:spcBef>
                <a:spcPts val="0"/>
              </a:spcBef>
              <a:spcAft>
                <a:spcPts val="0"/>
              </a:spcAft>
              <a:buSzPts val="1800"/>
              <a:buChar char="●"/>
            </a:pPr>
            <a:r>
              <a:rPr lang="en"/>
              <a:t>Cheapest property per neighborhood group by </a:t>
            </a:r>
            <a:r>
              <a:rPr lang="en"/>
              <a:t>price range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Measures</a:t>
            </a:r>
            <a:endParaRPr/>
          </a:p>
          <a:p>
            <a:pPr indent="0" lvl="0" marL="0" rtl="0" algn="l">
              <a:spcBef>
                <a:spcPts val="0"/>
              </a:spcBef>
              <a:spcAft>
                <a:spcPts val="0"/>
              </a:spcAft>
              <a:buNone/>
            </a:pPr>
            <a:r>
              <a:t/>
            </a:r>
            <a:endParaRPr/>
          </a:p>
        </p:txBody>
      </p:sp>
      <p:sp>
        <p:nvSpPr>
          <p:cNvPr id="106" name="Google Shape;106;p1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Revenue by neighborhood </a:t>
            </a:r>
            <a:r>
              <a:rPr lang="en"/>
              <a:t>group per month</a:t>
            </a:r>
            <a:br>
              <a:rPr lang="en"/>
            </a:br>
            <a:endParaRPr/>
          </a:p>
          <a:p>
            <a:pPr indent="-342900" lvl="0" marL="457200" rtl="0" algn="l">
              <a:spcBef>
                <a:spcPts val="0"/>
              </a:spcBef>
              <a:spcAft>
                <a:spcPts val="0"/>
              </a:spcAft>
              <a:buSzPts val="1800"/>
              <a:buChar char="●"/>
            </a:pPr>
            <a:r>
              <a:rPr lang="en"/>
              <a:t>Estimated revenue forecast per month per neighborhood group</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0"/>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Model Designing</a:t>
            </a:r>
            <a:endParaRPr/>
          </a:p>
        </p:txBody>
      </p:sp>
      <p:sp>
        <p:nvSpPr>
          <p:cNvPr id="112" name="Google Shape;112;p20"/>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Creation of OLTP and ODS schema</a:t>
            </a:r>
            <a:endParaRPr/>
          </a:p>
        </p:txBody>
      </p:sp>
      <p:sp>
        <p:nvSpPr>
          <p:cNvPr id="113" name="Google Shape;113;p20"/>
          <p:cNvSpPr txBox="1"/>
          <p:nvPr/>
        </p:nvSpPr>
        <p:spPr>
          <a:xfrm>
            <a:off x="924875" y="4188500"/>
            <a:ext cx="37062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br>
              <a:rPr b="1" lang="en" sz="1000">
                <a:solidFill>
                  <a:srgbClr val="3F3F3F"/>
                </a:solidFill>
              </a:rPr>
            </a:br>
            <a:endParaRPr sz="10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OLTP Schema </a:t>
            </a:r>
            <a:endParaRPr/>
          </a:p>
        </p:txBody>
      </p:sp>
      <p:sp>
        <p:nvSpPr>
          <p:cNvPr id="119" name="Google Shape;119;p21"/>
          <p:cNvSpPr txBox="1"/>
          <p:nvPr/>
        </p:nvSpPr>
        <p:spPr>
          <a:xfrm>
            <a:off x="402575" y="1152425"/>
            <a:ext cx="3824400" cy="4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20" name="Google Shape;120;p21"/>
          <p:cNvPicPr preferRelativeResize="0"/>
          <p:nvPr/>
        </p:nvPicPr>
        <p:blipFill>
          <a:blip r:embed="rId3">
            <a:alphaModFix/>
          </a:blip>
          <a:stretch>
            <a:fillRect/>
          </a:stretch>
        </p:blipFill>
        <p:spPr>
          <a:xfrm>
            <a:off x="4934575" y="134475"/>
            <a:ext cx="3985326" cy="4721224"/>
          </a:xfrm>
          <a:prstGeom prst="rect">
            <a:avLst/>
          </a:prstGeom>
          <a:noFill/>
          <a:ln cap="flat" cmpd="sng" w="19050">
            <a:solidFill>
              <a:srgbClr val="000000"/>
            </a:solidFill>
            <a:prstDash val="solid"/>
            <a:round/>
            <a:headEnd len="sm" w="sm" type="none"/>
            <a:tailEnd len="sm" w="sm" type="none"/>
          </a:ln>
        </p:spPr>
      </p:pic>
      <p:sp>
        <p:nvSpPr>
          <p:cNvPr id="121" name="Google Shape;121;p21"/>
          <p:cNvSpPr txBox="1"/>
          <p:nvPr/>
        </p:nvSpPr>
        <p:spPr>
          <a:xfrm>
            <a:off x="358600" y="1961025"/>
            <a:ext cx="3104100" cy="17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Tables in OLTP database:</a:t>
            </a:r>
            <a:br>
              <a:rPr lang="en">
                <a:latin typeface="Open Sans"/>
                <a:ea typeface="Open Sans"/>
                <a:cs typeface="Open Sans"/>
                <a:sym typeface="Open Sans"/>
              </a:rPr>
            </a:br>
            <a:br>
              <a:rPr lang="en">
                <a:latin typeface="Open Sans"/>
                <a:ea typeface="Open Sans"/>
                <a:cs typeface="Open Sans"/>
                <a:sym typeface="Open Sans"/>
              </a:rPr>
            </a:br>
            <a:r>
              <a:rPr lang="en">
                <a:latin typeface="Open Sans"/>
                <a:ea typeface="Open Sans"/>
                <a:cs typeface="Open Sans"/>
                <a:sym typeface="Open Sans"/>
              </a:rPr>
              <a:t>1) neighborhood_group</a:t>
            </a:r>
            <a:br>
              <a:rPr lang="en">
                <a:latin typeface="Open Sans"/>
                <a:ea typeface="Open Sans"/>
                <a:cs typeface="Open Sans"/>
                <a:sym typeface="Open Sans"/>
              </a:rPr>
            </a:b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2) property</a:t>
            </a:r>
            <a:br>
              <a:rPr lang="en">
                <a:latin typeface="Open Sans"/>
                <a:ea typeface="Open Sans"/>
                <a:cs typeface="Open Sans"/>
                <a:sym typeface="Open Sans"/>
              </a:rPr>
            </a:br>
            <a:br>
              <a:rPr lang="en">
                <a:latin typeface="Open Sans"/>
                <a:ea typeface="Open Sans"/>
                <a:cs typeface="Open Sans"/>
                <a:sym typeface="Open Sans"/>
              </a:rPr>
            </a:br>
            <a:r>
              <a:rPr lang="en">
                <a:latin typeface="Open Sans"/>
                <a:ea typeface="Open Sans"/>
                <a:cs typeface="Open Sans"/>
                <a:sym typeface="Open Sans"/>
              </a:rPr>
              <a:t>3) room</a:t>
            </a:r>
            <a:br>
              <a:rPr lang="en">
                <a:latin typeface="Open Sans"/>
                <a:ea typeface="Open Sans"/>
                <a:cs typeface="Open Sans"/>
                <a:sym typeface="Open Sans"/>
              </a:rPr>
            </a:br>
            <a:endParaRPr>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